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1" r:id="rId4"/>
    <p:sldId id="258" r:id="rId5"/>
    <p:sldId id="266" r:id="rId6"/>
    <p:sldId id="267" r:id="rId7"/>
    <p:sldId id="268" r:id="rId8"/>
    <p:sldId id="269" r:id="rId9"/>
    <p:sldId id="272" r:id="rId10"/>
    <p:sldId id="262" r:id="rId11"/>
    <p:sldId id="263" r:id="rId12"/>
    <p:sldId id="275" r:id="rId13"/>
    <p:sldId id="271" r:id="rId14"/>
    <p:sldId id="273" r:id="rId15"/>
    <p:sldId id="274" r:id="rId16"/>
    <p:sldId id="264" r:id="rId17"/>
    <p:sldId id="276" r:id="rId18"/>
    <p:sldId id="277" r:id="rId19"/>
    <p:sldId id="278" r:id="rId20"/>
    <p:sldId id="279" r:id="rId21"/>
    <p:sldId id="27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an Manuel Puhl" initials="JMP" lastIdx="1" clrIdx="0">
    <p:extLst>
      <p:ext uri="{19B8F6BF-5375-455C-9EA6-DF929625EA0E}">
        <p15:presenceInfo xmlns:p15="http://schemas.microsoft.com/office/powerpoint/2012/main" userId="19766dae02f0cf7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BD03C0-9FB0-4BD3-AF30-F5A04243EA8B}" type="datetimeFigureOut">
              <a:rPr lang="es-AR" smtClean="0"/>
              <a:t>27/6/2019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D91856-7C18-4120-B67C-A2AFFBD9CFF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37916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0CA2535-9AF9-4DC6-9433-F911AD0F80B2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B871D-3443-45A0-A851-EFEA4F7245B9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ED5D7-693B-454C-A0F5-9E10141B947B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F496-1D1C-411B-A1FD-8AF95B12C0BB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D23FE14-DA5B-407E-BF86-AC437BA5118B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B1EEC-8F4A-4BE7-93DB-46C2BF5FAC6E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9358A-573D-4B4A-8C79-FC8364A16588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5572B-7EB5-4E85-953B-4B0335AB6D00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D6976-43FC-4487-AFA6-499F31470FA2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D6037B5-D38A-459A-A27C-54A7CB2F8C6C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C193C15-06E9-4073-B8F8-9F5EBA98AF40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CC87E5F3-A2CD-4011-B08D-2523118F6DAA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stackoverflow.com/questions/34579813/use-sampler2d-and-samplercube-in-one-shader-in-webgl" TargetMode="External"/><Relationship Id="rId3" Type="http://schemas.openxmlformats.org/officeDocument/2006/relationships/hyperlink" Target="http://www.chinedufn.com/webgl-shadow-mapping-tutorial/" TargetMode="External"/><Relationship Id="rId7" Type="http://schemas.openxmlformats.org/officeDocument/2006/relationships/hyperlink" Target="http://ogldev.atspace.co.uk/www/tutorial43/tutorial43.html" TargetMode="External"/><Relationship Id="rId2" Type="http://schemas.openxmlformats.org/officeDocument/2006/relationships/hyperlink" Target="https://learnopengl.com/Advanced-Lighting/Shadows/Point-Shadow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ebgl2fundamentals.org/webgl/lessons/webgl-cube-maps.html" TargetMode="External"/><Relationship Id="rId5" Type="http://schemas.openxmlformats.org/officeDocument/2006/relationships/hyperlink" Target="https://stackoverflow.com/questions/46491851/render-depth-to-texture-samplercubeshadow-webgl-2-0" TargetMode="External"/><Relationship Id="rId4" Type="http://schemas.openxmlformats.org/officeDocument/2006/relationships/hyperlink" Target="https://stackoverflow.com/questions/34639572/render-to-cubemap-tutorial-in-webgl" TargetMode="External"/><Relationship Id="rId9" Type="http://schemas.openxmlformats.org/officeDocument/2006/relationships/hyperlink" Target="https://www.youtube.com/watch?v=UnFudL21Uq4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3dgep.com/understanding-the-view-matrix/" TargetMode="External"/><Relationship Id="rId2" Type="http://schemas.openxmlformats.org/officeDocument/2006/relationships/hyperlink" Target="http://learnwebgl.brown37.net/11_advanced_rendering/selecting_objects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uT5w3Bwhk4s" TargetMode="External"/><Relationship Id="rId5" Type="http://schemas.openxmlformats.org/officeDocument/2006/relationships/hyperlink" Target="https://twitter.com/minionsart/status/964257071423283200" TargetMode="External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tackoverflow.com/questions/39341564/webgl-how-to-correctly-blend-alpha-channel-png" TargetMode="External"/><Relationship Id="rId4" Type="http://schemas.openxmlformats.org/officeDocument/2006/relationships/hyperlink" Target="http://learnwebgl.brown37.net/11_advanced_rendering/alpha_blending.html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sketchfab.com/3d-models/cthulhu-statuette-f2b2894395864d49b12ca0065f30ade2" TargetMode="External"/><Relationship Id="rId13" Type="http://schemas.openxmlformats.org/officeDocument/2006/relationships/hyperlink" Target="https://sketchfab.com/3d-models/knight-artorias-0affb3436519401db2bad31cfced95c1" TargetMode="External"/><Relationship Id="rId3" Type="http://schemas.openxmlformats.org/officeDocument/2006/relationships/hyperlink" Target="https://www.blendswap.com/blends/view/83350" TargetMode="External"/><Relationship Id="rId7" Type="http://schemas.openxmlformats.org/officeDocument/2006/relationships/hyperlink" Target="https://www.turbosquid.com/3d-models/money-sacks-max-free/954791" TargetMode="External"/><Relationship Id="rId12" Type="http://schemas.openxmlformats.org/officeDocument/2006/relationships/hyperlink" Target="https://sketchfab.com/3d-models/torch-238cd6056e2940debb4f67fc24c6df35" TargetMode="External"/><Relationship Id="rId2" Type="http://schemas.openxmlformats.org/officeDocument/2006/relationships/hyperlink" Target="https://www.turbosquid.com/3d-models/free-gold-pirate-coin-3d-model/88033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extures.com/download/3dscans0058/127590" TargetMode="External"/><Relationship Id="rId11" Type="http://schemas.openxmlformats.org/officeDocument/2006/relationships/hyperlink" Target="https://free3d.com/es/modelo-3d/medieval-barrel-1609.html" TargetMode="External"/><Relationship Id="rId5" Type="http://schemas.openxmlformats.org/officeDocument/2006/relationships/hyperlink" Target="https://www.textures.com/download/3dscans0574/136953" TargetMode="External"/><Relationship Id="rId10" Type="http://schemas.openxmlformats.org/officeDocument/2006/relationships/hyperlink" Target="https://www.cgtrader.com/free-3d-models/military/other/medieval-props-lowpoly" TargetMode="External"/><Relationship Id="rId4" Type="http://schemas.openxmlformats.org/officeDocument/2006/relationships/hyperlink" Target="https://www.textures.com/download/3dscans0077/128145" TargetMode="External"/><Relationship Id="rId9" Type="http://schemas.openxmlformats.org/officeDocument/2006/relationships/hyperlink" Target="https://free3d.com/3d-model/-square-pedastal--241087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65A7BF-C31B-42DC-9AFF-431C3C5993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/>
              <a:t>Proyecto integrador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67A88F8-B9DF-4922-B5D2-0A67FF8CE1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/>
              <a:t>Computación Grafica 2019, UNS.</a:t>
            </a:r>
          </a:p>
          <a:p>
            <a:r>
              <a:rPr lang="es-AR" dirty="0"/>
              <a:t>Comisión 2: Landau, Lencina, </a:t>
            </a:r>
            <a:r>
              <a:rPr lang="es-AR" dirty="0" err="1"/>
              <a:t>Mignucci</a:t>
            </a:r>
            <a:r>
              <a:rPr lang="es-AR" dirty="0"/>
              <a:t>, </a:t>
            </a:r>
            <a:r>
              <a:rPr lang="es-AR" dirty="0" err="1"/>
              <a:t>Puhl</a:t>
            </a:r>
            <a:r>
              <a:rPr lang="es-A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2841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C70569-1E23-472D-93BD-B4AD70F68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Modelo de iluminación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CD237CCE-DC4C-479B-83D5-731218C36C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754326"/>
                <a:ext cx="9601200" cy="368174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AR" dirty="0"/>
                  <a:t>Usamos el BRDF de Cook-Torrance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𝑚𝑖𝑐𝑟𝑜𝑓𝑎𝑐𝑒𝑡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s-AR" sz="2400" dirty="0"/>
              </a:p>
              <a:p>
                <a:pPr marL="0" indent="0">
                  <a:buNone/>
                </a:pPr>
                <a:endParaRPr lang="es-AR" dirty="0"/>
              </a:p>
              <a:p>
                <a:r>
                  <a:rPr lang="es-AR" dirty="0"/>
                  <a:t>Aproximación de Schlick para el factor de Fresnel</a:t>
                </a:r>
              </a:p>
              <a:p>
                <a:r>
                  <a:rPr lang="es-AR" dirty="0"/>
                  <a:t>Función de distribución GGX </a:t>
                </a:r>
              </a:p>
              <a:p>
                <a:r>
                  <a:rPr lang="es-AR" dirty="0"/>
                  <a:t>Método de Smith aproximado por Schlick para el factor geométrico</a:t>
                </a:r>
              </a:p>
              <a:p>
                <a:r>
                  <a:rPr lang="es-AR" dirty="0"/>
                  <a:t>Termino difuso de Oren Nayar.</a:t>
                </a:r>
              </a:p>
              <a:p>
                <a:endParaRPr lang="es-AR" dirty="0"/>
              </a:p>
              <a:p>
                <a:pPr marL="0" indent="0">
                  <a:buNone/>
                </a:pPr>
                <a:endParaRPr lang="es-AR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CD237CCE-DC4C-479B-83D5-731218C36C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754326"/>
                <a:ext cx="9601200" cy="3681740"/>
              </a:xfrm>
              <a:blipFill>
                <a:blip r:embed="rId2"/>
                <a:stretch>
                  <a:fillRect l="-571" t="-2318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uadroTexto 4">
            <a:extLst>
              <a:ext uri="{FF2B5EF4-FFF2-40B4-BE49-F238E27FC236}">
                <a16:creationId xmlns:a16="http://schemas.microsoft.com/office/drawing/2014/main" id="{2814370D-42B2-4CDB-9707-4625E03E82C7}"/>
              </a:ext>
            </a:extLst>
          </p:cNvPr>
          <p:cNvSpPr txBox="1"/>
          <p:nvPr/>
        </p:nvSpPr>
        <p:spPr>
          <a:xfrm>
            <a:off x="1295400" y="5103674"/>
            <a:ext cx="9601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Bruce Walter et al. 2007. Microfacet Models for Refraction through Rough Surfaces.</a:t>
            </a:r>
            <a:endParaRPr lang="es-AR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Christophe </a:t>
            </a:r>
            <a:r>
              <a:rPr lang="en-US" dirty="0" err="1"/>
              <a:t>Schlick</a:t>
            </a:r>
            <a:r>
              <a:rPr lang="en-US" dirty="0"/>
              <a:t>. 1994. An Inexpensive BRDF Model for Physically-Based Rendering.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Michael Oren and Shree K. </a:t>
            </a:r>
            <a:r>
              <a:rPr lang="en-US" dirty="0" err="1"/>
              <a:t>Nayar</a:t>
            </a:r>
            <a:r>
              <a:rPr lang="en-US" dirty="0"/>
              <a:t>. 1994. Generalization of lambert's reflectance model.</a:t>
            </a:r>
          </a:p>
          <a:p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FCFDDD-4E10-46F8-8DA8-E12814CBE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82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8036F0-6BA2-4E90-A355-7CBA7F551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Sombras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14E27C-3287-4684-8B72-BAB0417A1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17739"/>
            <a:ext cx="9601200" cy="4449661"/>
          </a:xfrm>
        </p:spPr>
        <p:txBody>
          <a:bodyPr/>
          <a:lstStyle/>
          <a:p>
            <a:r>
              <a:rPr lang="es-US" dirty="0" err="1"/>
              <a:t>Cubemap</a:t>
            </a:r>
            <a:r>
              <a:rPr lang="es-US" dirty="0"/>
              <a:t> Shadow </a:t>
            </a:r>
            <a:r>
              <a:rPr lang="es-US" dirty="0" err="1"/>
              <a:t>Mapping</a:t>
            </a:r>
            <a:r>
              <a:rPr lang="es-US" dirty="0"/>
              <a:t>:</a:t>
            </a:r>
          </a:p>
          <a:p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221E546-ED04-41BD-9311-EC5D47CF6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171700"/>
            <a:ext cx="4265325" cy="241701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B1ABDAA-07D1-4470-9E6B-2530D1E630BD}"/>
              </a:ext>
            </a:extLst>
          </p:cNvPr>
          <p:cNvSpPr txBox="1"/>
          <p:nvPr/>
        </p:nvSpPr>
        <p:spPr>
          <a:xfrm>
            <a:off x="1871662" y="5889951"/>
            <a:ext cx="9806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/>
              <a:t>Muy costoso. En webgl2 es necesario renderizar 6 veces cada </a:t>
            </a:r>
            <a:r>
              <a:rPr lang="es-US" dirty="0" err="1"/>
              <a:t>frame</a:t>
            </a:r>
            <a:r>
              <a:rPr lang="es-US" dirty="0"/>
              <a:t>. Una vez por cada cara del </a:t>
            </a:r>
            <a:r>
              <a:rPr lang="es-US" dirty="0" err="1"/>
              <a:t>cubemap</a:t>
            </a:r>
            <a:r>
              <a:rPr lang="es-US" dirty="0"/>
              <a:t>.</a:t>
            </a:r>
            <a:endParaRPr lang="es-AR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C533E6C-5149-4840-81DC-64CE57EE1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77" y="770534"/>
            <a:ext cx="4842894" cy="207117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B986F62-CA55-4BD7-AEAA-9F52F89C1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4975" y="2987810"/>
            <a:ext cx="2967825" cy="2651257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C0EEEC6-84E1-402F-A8F6-0FD0A0060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101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20CF9C-4DE2-4ABE-A40A-653BA2837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33275"/>
          </a:xfrm>
        </p:spPr>
        <p:txBody>
          <a:bodyPr/>
          <a:lstStyle/>
          <a:p>
            <a:r>
              <a:rPr lang="es-US" dirty="0"/>
              <a:t>Sitios de interés- Shadow </a:t>
            </a:r>
            <a:r>
              <a:rPr lang="es-US" dirty="0" err="1"/>
              <a:t>Mapping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73388E-C4FD-442C-9251-5F70A810F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AR" dirty="0">
                <a:hlinkClick r:id="rId2"/>
              </a:rPr>
              <a:t>https://learnopengl.com/Advanced-Lighting/Shadows/Point-Shadows</a:t>
            </a:r>
            <a:r>
              <a:rPr lang="es-AR" dirty="0"/>
              <a:t>	</a:t>
            </a:r>
          </a:p>
          <a:p>
            <a:r>
              <a:rPr lang="es-AR" dirty="0">
                <a:hlinkClick r:id="rId3"/>
              </a:rPr>
              <a:t>http://www.chinedufn.com/webgl-shadow-mapping-tutorial/</a:t>
            </a:r>
            <a:endParaRPr lang="es-AR" dirty="0"/>
          </a:p>
          <a:p>
            <a:r>
              <a:rPr lang="es-AR" dirty="0">
                <a:hlinkClick r:id="rId4"/>
              </a:rPr>
              <a:t>https://stackoverflow.com/questions/34639572/render-to-cubemap-tutorial-in-webgl</a:t>
            </a:r>
            <a:endParaRPr lang="es-AR" dirty="0"/>
          </a:p>
          <a:p>
            <a:r>
              <a:rPr lang="es-AR" dirty="0">
                <a:hlinkClick r:id="rId5"/>
              </a:rPr>
              <a:t>https://stackoverflow.com/questions/46491851/render-depth-to-texture-samplercubeshadow-webgl-2-0</a:t>
            </a:r>
            <a:endParaRPr lang="es-AR" dirty="0"/>
          </a:p>
          <a:p>
            <a:r>
              <a:rPr lang="es-AR" dirty="0">
                <a:hlinkClick r:id="rId6"/>
              </a:rPr>
              <a:t>https://webgl2fundamentals.org/webgl/lessons/webgl-cube-maps.html</a:t>
            </a:r>
            <a:endParaRPr lang="es-AR" dirty="0"/>
          </a:p>
          <a:p>
            <a:r>
              <a:rPr lang="es-AR" dirty="0">
                <a:hlinkClick r:id="rId7"/>
              </a:rPr>
              <a:t>http://ogldev.atspace.co.uk/www/tutorial43/tutorial43.html</a:t>
            </a:r>
            <a:endParaRPr lang="es-AR" dirty="0"/>
          </a:p>
          <a:p>
            <a:r>
              <a:rPr lang="es-AR" dirty="0">
                <a:hlinkClick r:id="rId8"/>
              </a:rPr>
              <a:t>https://stackoverflow.com/questions/34579813/use-sampler2d-and-samplercube-in-one-shader-in-webgl</a:t>
            </a:r>
            <a:endParaRPr lang="es-AR" dirty="0"/>
          </a:p>
          <a:p>
            <a:r>
              <a:rPr lang="es-AR" dirty="0">
                <a:hlinkClick r:id="rId9"/>
              </a:rPr>
              <a:t>https://www.youtube.com/watch?v=UnFudL21Uq4</a:t>
            </a:r>
            <a:endParaRPr lang="es-AR" dirty="0"/>
          </a:p>
          <a:p>
            <a:pPr marL="0" indent="0">
              <a:buNone/>
            </a:pPr>
            <a:endParaRPr lang="es-AR" dirty="0"/>
          </a:p>
          <a:p>
            <a:endParaRPr lang="es-AR" dirty="0"/>
          </a:p>
          <a:p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5534072-24AB-43D5-875B-03B471C14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48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673387-721A-4E16-8783-C4C52C8FC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Cámara e interfaz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CCB9E3-8C7F-4452-951B-B482845C9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081463"/>
            <a:ext cx="9601200" cy="2911642"/>
          </a:xfrm>
        </p:spPr>
        <p:txBody>
          <a:bodyPr/>
          <a:lstStyle/>
          <a:p>
            <a:r>
              <a:rPr lang="es-AR" dirty="0"/>
              <a:t>Implementamos una cámara en primera persona.</a:t>
            </a:r>
          </a:p>
          <a:p>
            <a:r>
              <a:rPr lang="es-AR" dirty="0"/>
              <a:t>Se controla mediante el teclado y el mouse, dándole mas naturalidad e inmersión al proyecto.</a:t>
            </a:r>
          </a:p>
          <a:p>
            <a:r>
              <a:rPr lang="es-AR" dirty="0"/>
              <a:t>La escena elegida necesita poder recorrer libremente el espacio.</a:t>
            </a:r>
          </a:p>
          <a:p>
            <a:r>
              <a:rPr lang="es-AR" dirty="0"/>
              <a:t>Se pueden seleccionar los objetos naturalmente (</a:t>
            </a:r>
            <a:r>
              <a:rPr lang="es-AR" dirty="0" err="1"/>
              <a:t>picking</a:t>
            </a:r>
            <a:r>
              <a:rPr lang="es-AR" dirty="0"/>
              <a:t>)</a:t>
            </a:r>
          </a:p>
          <a:p>
            <a:r>
              <a:rPr lang="es-AR" dirty="0"/>
              <a:t>Se interactuar con los objetos mediante el </a:t>
            </a:r>
            <a:r>
              <a:rPr lang="es-AR" dirty="0" err="1"/>
              <a:t>picking</a:t>
            </a:r>
            <a:endParaRPr lang="es-AR" dirty="0"/>
          </a:p>
          <a:p>
            <a:r>
              <a:rPr lang="es-AR" dirty="0"/>
              <a:t>De esta manera pudimos aumentar notablemente el espacio dedicado a la escena.</a:t>
            </a:r>
          </a:p>
          <a:p>
            <a:endParaRPr lang="es-AR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4B4676-F44C-4622-A4FF-B6EA2A79A35B}"/>
              </a:ext>
            </a:extLst>
          </p:cNvPr>
          <p:cNvSpPr txBox="1"/>
          <p:nvPr/>
        </p:nvSpPr>
        <p:spPr>
          <a:xfrm>
            <a:off x="1483895" y="5742437"/>
            <a:ext cx="10387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AR" dirty="0">
                <a:hlinkClick r:id="rId2"/>
              </a:rPr>
              <a:t>http://learnwebgl.brown37.net/11_advanced_rendering/selecting_objects.html</a:t>
            </a:r>
            <a:endParaRPr lang="es-A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AR" dirty="0">
                <a:hlinkClick r:id="rId3"/>
              </a:rPr>
              <a:t>https://www.3dgep.com/understanding-the-view-matrix/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4EECF5A-CEA4-433D-8C25-28C287B43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04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89610F-8D8B-47AE-9239-FA2086411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Cámara e interfaz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3C86B6-6407-4D05-9CCE-24DE4475C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Cuatro sliders para regular el fuego que emiten las antorchas en la </a:t>
            </a:r>
            <a:r>
              <a:rPr lang="es-AR" dirty="0" err="1"/>
              <a:t>animacion</a:t>
            </a:r>
            <a:r>
              <a:rPr lang="es-AR" dirty="0"/>
              <a:t>, y también regula la luz emitida proporcionalmente.</a:t>
            </a:r>
          </a:p>
          <a:p>
            <a:r>
              <a:rPr lang="es-AR" dirty="0"/>
              <a:t>Dos modos de iluminación: fuego y fuego irradiado.</a:t>
            </a:r>
          </a:p>
          <a:p>
            <a:r>
              <a:rPr lang="es-AR" dirty="0"/>
              <a:t>Fuego utiliza el </a:t>
            </a:r>
            <a:r>
              <a:rPr lang="es-AR" dirty="0" err="1"/>
              <a:t>shader</a:t>
            </a:r>
            <a:r>
              <a:rPr lang="es-AR" dirty="0"/>
              <a:t> del fuego de las antorchas, pero con los colores cambiados para lograr asemejarlo a un </a:t>
            </a:r>
            <a:r>
              <a:rPr lang="es-AR" dirty="0" err="1"/>
              <a:t>wisp</a:t>
            </a:r>
            <a:r>
              <a:rPr lang="es-AR" dirty="0"/>
              <a:t>.</a:t>
            </a:r>
          </a:p>
          <a:p>
            <a:r>
              <a:rPr lang="es-AR" dirty="0"/>
              <a:t>Fuego irradiado modifica el </a:t>
            </a:r>
            <a:r>
              <a:rPr lang="es-AR" dirty="0" err="1"/>
              <a:t>shader</a:t>
            </a:r>
            <a:r>
              <a:rPr lang="es-AR" dirty="0"/>
              <a:t> para que la llama del </a:t>
            </a:r>
            <a:r>
              <a:rPr lang="es-AR" dirty="0" err="1"/>
              <a:t>wisp</a:t>
            </a:r>
            <a:r>
              <a:rPr lang="es-AR" dirty="0"/>
              <a:t> oscile(se prenda y apague dinámicamente) y también esa oscilación se vea reflejada en la luz que emite el </a:t>
            </a:r>
            <a:r>
              <a:rPr lang="es-AR" dirty="0" err="1"/>
              <a:t>wisp</a:t>
            </a:r>
            <a:r>
              <a:rPr lang="es-AR" dirty="0"/>
              <a:t>.</a:t>
            </a:r>
          </a:p>
          <a:p>
            <a:endParaRPr lang="es-AR" dirty="0"/>
          </a:p>
          <a:p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0625E2A-AD52-4B46-9FAA-26045FD9F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748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19C8BF-6A52-4961-9D37-649E2A2DE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Animaciones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E45276-5C9B-48E2-8DCA-C9A703CB9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El dios Cthulhu va a estar rotando y flotando vigilando que nadie se robe el tesoro.</a:t>
            </a:r>
          </a:p>
          <a:p>
            <a:r>
              <a:rPr lang="es-AR" dirty="0"/>
              <a:t>En caso de que alguien seleccione algún objeto del tesoro, y se active la trampa, Cthulhu se enoja y se pone de color verde y además comienza a emitir luces intermitentes. </a:t>
            </a:r>
          </a:p>
          <a:p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426F8EC-68FB-40DF-8089-28DBF4562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4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563586-B929-4CE1-9D9E-B2EE08A20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Post proceso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B43150-811F-43A1-A829-1C7E05531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Se utilizo el efecto de bordes remarcados y luz volumétrica.</a:t>
            </a:r>
          </a:p>
          <a:p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808044E-93C6-48D1-975A-C04BB7715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974" y="2916932"/>
            <a:ext cx="4925561" cy="343921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A092BB2-B883-4E90-8559-AA945E8F8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952" y="2854223"/>
            <a:ext cx="3267075" cy="3257550"/>
          </a:xfrm>
          <a:prstGeom prst="rect">
            <a:avLst/>
          </a:prstGeo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8FCDBC-FDF5-4860-A84A-164081612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700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F7BF6E-B94E-4286-857F-FFEA1A7A2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/>
              <a:t>Shaders</a:t>
            </a:r>
            <a:r>
              <a:rPr lang="es-US" dirty="0"/>
              <a:t> Especiales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98C5E2-405D-4FF3-8299-4B75564DE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51963"/>
            <a:ext cx="9601200" cy="4315437"/>
          </a:xfrm>
        </p:spPr>
        <p:txBody>
          <a:bodyPr/>
          <a:lstStyle/>
          <a:p>
            <a:r>
              <a:rPr lang="es-US" dirty="0"/>
              <a:t>Fuego</a:t>
            </a:r>
          </a:p>
          <a:p>
            <a:pPr lvl="1"/>
            <a:r>
              <a:rPr lang="es-US" dirty="0"/>
              <a:t>Utiliza dos texturas, una de ruido (Humo), y otra de distorsión (Distorsión del agua)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6F18364-FF40-447E-B48A-32D9A6093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238" y="2696360"/>
            <a:ext cx="2438400" cy="24384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41AF7D6-4F1E-4D67-BCDF-1A39E8E4B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362" y="2843998"/>
            <a:ext cx="2143125" cy="21431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27199D7-84E3-4634-9C77-D3139B1DC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4494" y="2320954"/>
            <a:ext cx="3685563" cy="368556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BA22714A-308C-4BCC-B917-47E96F48F00A}"/>
              </a:ext>
            </a:extLst>
          </p:cNvPr>
          <p:cNvSpPr txBox="1"/>
          <p:nvPr/>
        </p:nvSpPr>
        <p:spPr>
          <a:xfrm>
            <a:off x="1020005" y="5690421"/>
            <a:ext cx="63552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S" dirty="0"/>
              <a:t>Infinitos efectos posibles a partir de la combinación de texturas</a:t>
            </a:r>
          </a:p>
          <a:p>
            <a:r>
              <a:rPr lang="es-AR" dirty="0">
                <a:hlinkClick r:id="rId5"/>
              </a:rPr>
              <a:t>https://twitter.com/minionsart/status/964257071423283200</a:t>
            </a:r>
            <a:endParaRPr lang="es-AR" dirty="0"/>
          </a:p>
          <a:p>
            <a:r>
              <a:rPr lang="es-AR" dirty="0">
                <a:hlinkClick r:id="rId6"/>
              </a:rPr>
              <a:t>https://www.youtube.com/watch?v=uT5w3Bwhk4s</a:t>
            </a:r>
            <a:endParaRPr lang="es-AR" dirty="0"/>
          </a:p>
          <a:p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5634EF0-954D-43F3-ADEF-54E22CE1A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026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9A860DE8-C3EE-4ED0-859C-D266DC87A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3515" y="495300"/>
            <a:ext cx="9601200" cy="3581400"/>
          </a:xfrm>
        </p:spPr>
        <p:txBody>
          <a:bodyPr/>
          <a:lstStyle/>
          <a:p>
            <a:r>
              <a:rPr lang="es-US" dirty="0" err="1"/>
              <a:t>Ghost</a:t>
            </a:r>
            <a:endParaRPr lang="es-US" dirty="0"/>
          </a:p>
          <a:p>
            <a:pPr lvl="1"/>
            <a:r>
              <a:rPr lang="es-US" dirty="0"/>
              <a:t>Hecho a mano sin tutorial.</a:t>
            </a:r>
          </a:p>
          <a:p>
            <a:pPr lvl="1"/>
            <a:r>
              <a:rPr lang="es-US" dirty="0"/>
              <a:t>Se utiliza el Alpha </a:t>
            </a:r>
            <a:r>
              <a:rPr lang="es-US" dirty="0" err="1"/>
              <a:t>blending</a:t>
            </a:r>
            <a:endParaRPr lang="es-US" dirty="0"/>
          </a:p>
          <a:p>
            <a:pPr lvl="1"/>
            <a:r>
              <a:rPr lang="es-US" dirty="0"/>
              <a:t>Permite hacer objetos transparentes de manera sencilla al mezclarse los colores del fondo.</a:t>
            </a:r>
          </a:p>
          <a:p>
            <a:pPr lvl="1"/>
            <a:endParaRPr lang="es-AR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AFE6692-08D3-462F-BB41-E5831F011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089" y="2327945"/>
            <a:ext cx="3810000" cy="154305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E18A019-438F-47CE-B58E-C982398AA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190" y="2159641"/>
            <a:ext cx="4551202" cy="273072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9923AA41-EDA6-44CC-A651-6F796CB902F6}"/>
              </a:ext>
            </a:extLst>
          </p:cNvPr>
          <p:cNvSpPr txBox="1"/>
          <p:nvPr/>
        </p:nvSpPr>
        <p:spPr>
          <a:xfrm>
            <a:off x="1256790" y="5090598"/>
            <a:ext cx="967841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S" dirty="0"/>
              <a:t>Algunos links de interés:</a:t>
            </a:r>
          </a:p>
          <a:p>
            <a:r>
              <a:rPr lang="es-US" dirty="0">
                <a:hlinkClick r:id="rId4"/>
              </a:rPr>
              <a:t>http://learnwebgl.brown37.net/11_advanced_rendering/alpha_blending.html</a:t>
            </a:r>
            <a:endParaRPr lang="es-US" dirty="0"/>
          </a:p>
          <a:p>
            <a:r>
              <a:rPr lang="es-US" dirty="0">
                <a:hlinkClick r:id="rId5"/>
              </a:rPr>
              <a:t>https://stackoverflow.com/questions/39341564/webgl-how-to-correctly-blend-alpha-channel-png</a:t>
            </a:r>
            <a:endParaRPr lang="es-US" dirty="0"/>
          </a:p>
          <a:p>
            <a:endParaRPr lang="es-US" dirty="0"/>
          </a:p>
          <a:p>
            <a:endParaRPr lang="es-US" dirty="0"/>
          </a:p>
          <a:p>
            <a:endParaRPr lang="es-AR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C445ABF-CE03-48A5-96DD-DA52F5A42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333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11070-713D-44B0-9B04-4B006C79B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Resultado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4DF7E32-0F8C-428A-809C-CD887D36F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0315" y="1394727"/>
            <a:ext cx="9712485" cy="5463273"/>
          </a:xfr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12AE6A8-65BA-4354-AEB4-3E2C88E73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941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6F90CD-6F5E-46C7-8DFD-8BD4B94C8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Contenidos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9F8ABD-7E6D-4972-845D-E0D2E9251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886200"/>
          </a:xfrm>
        </p:spPr>
        <p:txBody>
          <a:bodyPr>
            <a:normAutofit fontScale="85000" lnSpcReduction="20000"/>
          </a:bodyPr>
          <a:lstStyle/>
          <a:p>
            <a:r>
              <a:rPr lang="es-AR" dirty="0"/>
              <a:t>Objetivo</a:t>
            </a:r>
          </a:p>
          <a:p>
            <a:r>
              <a:rPr lang="es-AR" dirty="0"/>
              <a:t>Escena elegida</a:t>
            </a:r>
          </a:p>
          <a:p>
            <a:r>
              <a:rPr lang="es-AR" dirty="0"/>
              <a:t>Objetos de la escena</a:t>
            </a:r>
          </a:p>
          <a:p>
            <a:r>
              <a:rPr lang="es-AR" dirty="0"/>
              <a:t>Aspectos técnicos</a:t>
            </a:r>
          </a:p>
          <a:p>
            <a:pPr lvl="1"/>
            <a:r>
              <a:rPr lang="es-AR" dirty="0"/>
              <a:t>Modelo de iluminación</a:t>
            </a:r>
          </a:p>
          <a:p>
            <a:pPr lvl="1"/>
            <a:r>
              <a:rPr lang="es-AR" dirty="0"/>
              <a:t>Sombras</a:t>
            </a:r>
          </a:p>
          <a:p>
            <a:pPr lvl="1"/>
            <a:r>
              <a:rPr lang="es-AR" dirty="0"/>
              <a:t>Cámara e interfaz</a:t>
            </a:r>
          </a:p>
          <a:p>
            <a:pPr lvl="1"/>
            <a:r>
              <a:rPr lang="es-AR" dirty="0"/>
              <a:t>Animaciones</a:t>
            </a:r>
          </a:p>
          <a:p>
            <a:pPr lvl="1"/>
            <a:r>
              <a:rPr lang="es-AR" dirty="0"/>
              <a:t>Post proceso</a:t>
            </a:r>
          </a:p>
          <a:p>
            <a:pPr lvl="1"/>
            <a:r>
              <a:rPr lang="es-AR" dirty="0" err="1"/>
              <a:t>Shaders</a:t>
            </a:r>
            <a:r>
              <a:rPr lang="es-AR" dirty="0"/>
              <a:t> especiales</a:t>
            </a:r>
          </a:p>
          <a:p>
            <a:r>
              <a:rPr lang="es-AR" dirty="0"/>
              <a:t>Resultado</a:t>
            </a:r>
          </a:p>
          <a:p>
            <a:r>
              <a:rPr lang="es-AR" dirty="0"/>
              <a:t>Referencias</a:t>
            </a:r>
          </a:p>
          <a:p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22AAF01-AA69-4D9D-9B58-093DC9262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80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638693-FA99-4A01-86C3-5C46157E5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Resultado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1B2F842-871C-40D8-AAC4-EFC0F402D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0" y="1393031"/>
            <a:ext cx="9715500" cy="5464969"/>
          </a:xfr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FC3D8DC-EDAD-443C-9C32-BAC91E7EB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015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3DAFCC-E7EB-4944-B619-5870A6F11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/>
              <a:t>Assets</a:t>
            </a:r>
            <a:r>
              <a:rPr lang="es-AR" dirty="0"/>
              <a:t> descargados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935767-5A23-49C5-9164-A62C4D1BA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283367"/>
            <a:ext cx="9601200" cy="4888833"/>
          </a:xfrm>
        </p:spPr>
        <p:txBody>
          <a:bodyPr>
            <a:normAutofit fontScale="92500" lnSpcReduction="20000"/>
          </a:bodyPr>
          <a:lstStyle/>
          <a:p>
            <a:r>
              <a:rPr lang="es-AR" dirty="0">
                <a:hlinkClick r:id="rId2"/>
              </a:rPr>
              <a:t>https://www.turbosquid.com/3d-models/free-gold-pirate-coin-3d-model/880336</a:t>
            </a:r>
            <a:endParaRPr lang="es-AR" dirty="0"/>
          </a:p>
          <a:p>
            <a:r>
              <a:rPr lang="es-AR" dirty="0">
                <a:hlinkClick r:id="rId3"/>
              </a:rPr>
              <a:t>https://www.blendswap.com/blends/view/83350</a:t>
            </a:r>
            <a:endParaRPr lang="es-AR" dirty="0"/>
          </a:p>
          <a:p>
            <a:r>
              <a:rPr lang="es-AR" dirty="0">
                <a:hlinkClick r:id="rId4"/>
              </a:rPr>
              <a:t>https://www.textures.com/download/3dscans0077/128145</a:t>
            </a:r>
            <a:endParaRPr lang="es-AR" dirty="0"/>
          </a:p>
          <a:p>
            <a:r>
              <a:rPr lang="es-AR" dirty="0">
                <a:hlinkClick r:id="rId5"/>
              </a:rPr>
              <a:t>https://www.textures.com/download/3dscans0574/136953</a:t>
            </a:r>
            <a:endParaRPr lang="es-AR" dirty="0"/>
          </a:p>
          <a:p>
            <a:r>
              <a:rPr lang="es-AR" dirty="0">
                <a:hlinkClick r:id="rId6"/>
              </a:rPr>
              <a:t>https://www.textures.com/download/3dscans0058/127590</a:t>
            </a:r>
            <a:endParaRPr lang="es-AR" dirty="0"/>
          </a:p>
          <a:p>
            <a:r>
              <a:rPr lang="es-AR" dirty="0">
                <a:hlinkClick r:id="rId7"/>
              </a:rPr>
              <a:t>https://www.turbosquid.com/3d-models/money-sacks-max-free/954791</a:t>
            </a:r>
            <a:endParaRPr lang="es-AR" dirty="0"/>
          </a:p>
          <a:p>
            <a:r>
              <a:rPr lang="es-AR" dirty="0">
                <a:hlinkClick r:id="rId8"/>
              </a:rPr>
              <a:t>https://sketchfab.com/3d-models/cthulhu-statuette-f2b2894395864d49b12ca0065f30ade2</a:t>
            </a:r>
            <a:endParaRPr lang="es-AR" dirty="0"/>
          </a:p>
          <a:p>
            <a:r>
              <a:rPr lang="es-AR" dirty="0">
                <a:hlinkClick r:id="rId9"/>
              </a:rPr>
              <a:t>https://free3d.com/3d-model/-square-pedastal--241087.html</a:t>
            </a:r>
            <a:endParaRPr lang="es-AR" dirty="0"/>
          </a:p>
          <a:p>
            <a:r>
              <a:rPr lang="es-AR" dirty="0">
                <a:hlinkClick r:id="rId10"/>
              </a:rPr>
              <a:t>https://www.cgtrader.com/free-3d-models/military/other/medieval-props-lowpoly</a:t>
            </a:r>
            <a:endParaRPr lang="es-AR" dirty="0"/>
          </a:p>
          <a:p>
            <a:r>
              <a:rPr lang="es-AR" dirty="0">
                <a:hlinkClick r:id="rId11"/>
              </a:rPr>
              <a:t>https://free3d.com/es/modelo-3d/medieval-barrel-1609.html</a:t>
            </a:r>
            <a:endParaRPr lang="es-AR" dirty="0"/>
          </a:p>
          <a:p>
            <a:r>
              <a:rPr lang="es-AR" dirty="0">
                <a:hlinkClick r:id="rId12"/>
              </a:rPr>
              <a:t>https://sketchfab.com/3d-models/torch-238cd6056e2940debb4f67fc24c6df35</a:t>
            </a:r>
            <a:endParaRPr lang="es-AR" dirty="0"/>
          </a:p>
          <a:p>
            <a:r>
              <a:rPr lang="es-AR" dirty="0">
                <a:hlinkClick r:id="rId13"/>
              </a:rPr>
              <a:t>https://sketchfab.com/3d-models/knight-artorias-0affb3436519401db2bad31cfced95c1</a:t>
            </a:r>
            <a:endParaRPr lang="es-AR" dirty="0"/>
          </a:p>
          <a:p>
            <a:endParaRPr lang="es-AR" dirty="0"/>
          </a:p>
          <a:p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124E3B7-3547-49FA-8129-1859B35E3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196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B35BE7-55F0-4AAF-8216-3E5489EB0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Objetivo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991D6D-1187-45A6-978E-0AE11A52B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Generar una escena fotorrealista utilizando todos los conceptos aprendidos durante la materia</a:t>
            </a:r>
          </a:p>
          <a:p>
            <a:pPr lvl="1"/>
            <a:r>
              <a:rPr lang="es-AR" i="0" dirty="0"/>
              <a:t>Modelado y ubicación de objetos</a:t>
            </a:r>
          </a:p>
          <a:p>
            <a:pPr lvl="1"/>
            <a:r>
              <a:rPr lang="es-AR" i="0" dirty="0"/>
              <a:t>Manejo de la cámara</a:t>
            </a:r>
          </a:p>
          <a:p>
            <a:pPr lvl="1"/>
            <a:r>
              <a:rPr lang="es-AR" i="0" dirty="0"/>
              <a:t>Composición de una escena</a:t>
            </a:r>
          </a:p>
          <a:p>
            <a:pPr lvl="1"/>
            <a:r>
              <a:rPr lang="es-AR" i="0" dirty="0"/>
              <a:t>Iluminación y sombreado</a:t>
            </a:r>
          </a:p>
          <a:p>
            <a:pPr lvl="1"/>
            <a:r>
              <a:rPr lang="es-AR" i="0" dirty="0"/>
              <a:t>Texturas</a:t>
            </a:r>
          </a:p>
          <a:p>
            <a:pPr lvl="1"/>
            <a:r>
              <a:rPr lang="es-AR" i="0" dirty="0"/>
              <a:t>Sombras</a:t>
            </a:r>
          </a:p>
          <a:p>
            <a:pPr lvl="1"/>
            <a:r>
              <a:rPr lang="es-AR" i="0" dirty="0"/>
              <a:t>Postproceso</a:t>
            </a:r>
          </a:p>
          <a:p>
            <a:pPr lvl="1"/>
            <a:endParaRPr lang="es-AR" i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C9FD754-7C0D-4CA4-AC57-23CF38AD2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381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11A17E-8DFF-46E3-913A-AF72DA84D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Escena elegida: Mazmorra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97E597-62BB-46EE-95B0-DE4CCF3F3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Queríamos una escena que nos permita exprimir al máximo las ultimas técnicas aprendidas en la materia.</a:t>
            </a:r>
          </a:p>
          <a:p>
            <a:endParaRPr lang="es-AR" u="sng" dirty="0"/>
          </a:p>
          <a:p>
            <a:pPr lvl="1"/>
            <a:r>
              <a:rPr lang="es-AR" i="0" dirty="0"/>
              <a:t>Una ambientación oscura permite resaltar la utilización de luces y sombras.</a:t>
            </a:r>
          </a:p>
          <a:p>
            <a:pPr lvl="1"/>
            <a:r>
              <a:rPr lang="es-AR" i="0" dirty="0"/>
              <a:t>Un espacio reducido nos permite acercarnos a los objetos para apreciar su detalle y poder interactuar con ellos en primera persona.</a:t>
            </a:r>
          </a:p>
          <a:p>
            <a:pPr lvl="1"/>
            <a:r>
              <a:rPr lang="es-AR" i="0" dirty="0"/>
              <a:t>Un espacio cerrado significa que podemos apreciar sombras proyectadas en cualquier dirección.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630CD2B-88D7-42D2-AB3B-123A43ADD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803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BC0B0B-979C-43C7-954C-4711073F6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Objetos de la escena</a:t>
            </a: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5983" y="2406504"/>
            <a:ext cx="1172380" cy="188883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406504"/>
            <a:ext cx="1857375" cy="17430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371" y="2406504"/>
            <a:ext cx="1028700" cy="43243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9738" y="2406504"/>
            <a:ext cx="1990725" cy="26670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1079" y="2406504"/>
            <a:ext cx="3231651" cy="2823156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7F653DF-E1C6-4ACF-81BE-D81AF7600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854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9DFB26-8085-4030-84B2-156BC2670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Objetos de la escena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BDACCBE4-43D3-453D-AA2D-527E356089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6475" y="2286000"/>
            <a:ext cx="5171450" cy="3581400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2FDFB1F-0FDB-487E-B114-2FD43F444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674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9A39D8-97C6-43C4-81DF-122AC58EA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Objetos de la escena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A45B16-9361-40F3-A498-E4B2F61A3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F5286B1-8171-477B-8B87-8A52A7BE3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775" y="1638299"/>
            <a:ext cx="3619568" cy="35814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E326639-84E4-41E9-A012-848E8FC91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608" y="1428750"/>
            <a:ext cx="3464653" cy="398066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E82D839-4B82-40E0-A6C5-F2BDAE64F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526" y="2424418"/>
            <a:ext cx="3715308" cy="1862357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99B40D1-A7F6-411C-A463-0A1AF01B1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44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726449-F966-46AB-93D5-A12569D9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Objetos de la escena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C5AEF5-5EA5-447F-BBE2-2143E2447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Porta lanzas con cuatro lanzas.</a:t>
            </a:r>
          </a:p>
          <a:p>
            <a:r>
              <a:rPr lang="es-AR" dirty="0"/>
              <a:t>Barriles apilados contra una pared.</a:t>
            </a:r>
          </a:p>
          <a:p>
            <a:r>
              <a:rPr lang="es-AR" dirty="0"/>
              <a:t>Pedestal central.</a:t>
            </a:r>
          </a:p>
          <a:p>
            <a:r>
              <a:rPr lang="es-AR" dirty="0"/>
              <a:t>Estatua del dios Cthulhu por encima del pedestal.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051718A-77F0-4C70-A274-DFB6F7CC6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18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39C0F3-6262-47D0-A52E-307A0D28B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Objetos de la escena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F1F80D87-543F-40AA-B4AE-2F41A78B0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0670" y="2298901"/>
            <a:ext cx="5730660" cy="4559099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EB54EAE-CB05-46F0-A629-181D92642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272018"/>
      </p:ext>
    </p:extLst>
  </p:cSld>
  <p:clrMapOvr>
    <a:masterClrMapping/>
  </p:clrMapOvr>
</p:sld>
</file>

<file path=ppt/theme/theme1.xml><?xml version="1.0" encoding="utf-8"?>
<a:theme xmlns:a="http://schemas.openxmlformats.org/drawingml/2006/main" name="Recorte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TM10001105[[fn=Recorte]]</Template>
  <TotalTime>299</TotalTime>
  <Words>846</Words>
  <Application>Microsoft Office PowerPoint</Application>
  <PresentationFormat>Panorámica</PresentationFormat>
  <Paragraphs>135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6" baseType="lpstr">
      <vt:lpstr>Calibri</vt:lpstr>
      <vt:lpstr>Cambria Math</vt:lpstr>
      <vt:lpstr>Franklin Gothic Book</vt:lpstr>
      <vt:lpstr>Wingdings</vt:lpstr>
      <vt:lpstr>Recorte</vt:lpstr>
      <vt:lpstr>Proyecto integrador</vt:lpstr>
      <vt:lpstr>Contenidos</vt:lpstr>
      <vt:lpstr>Objetivo</vt:lpstr>
      <vt:lpstr>Escena elegida: Mazmorra</vt:lpstr>
      <vt:lpstr>Objetos de la escena</vt:lpstr>
      <vt:lpstr>Objetos de la escena</vt:lpstr>
      <vt:lpstr>Objetos de la escena</vt:lpstr>
      <vt:lpstr>Objetos de la escena</vt:lpstr>
      <vt:lpstr>Objetos de la escena</vt:lpstr>
      <vt:lpstr>Modelo de iluminación</vt:lpstr>
      <vt:lpstr>Sombras</vt:lpstr>
      <vt:lpstr>Sitios de interés- Shadow Mapping</vt:lpstr>
      <vt:lpstr>Cámara e interfaz</vt:lpstr>
      <vt:lpstr>Cámara e interfaz</vt:lpstr>
      <vt:lpstr>Animaciones</vt:lpstr>
      <vt:lpstr>Post proceso</vt:lpstr>
      <vt:lpstr>Shaders Especiales</vt:lpstr>
      <vt:lpstr>Presentación de PowerPoint</vt:lpstr>
      <vt:lpstr>Resultado</vt:lpstr>
      <vt:lpstr>Resultado</vt:lpstr>
      <vt:lpstr>Assets descargados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integrador</dc:title>
  <dc:creator>Nicolas Landau</dc:creator>
  <cp:lastModifiedBy>Nicolas Landau</cp:lastModifiedBy>
  <cp:revision>33</cp:revision>
  <dcterms:created xsi:type="dcterms:W3CDTF">2019-06-27T16:12:58Z</dcterms:created>
  <dcterms:modified xsi:type="dcterms:W3CDTF">2019-06-28T02:16:58Z</dcterms:modified>
</cp:coreProperties>
</file>